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6" r:id="rId2"/>
    <p:sldId id="259" r:id="rId3"/>
    <p:sldId id="260" r:id="rId4"/>
    <p:sldId id="261" r:id="rId5"/>
    <p:sldId id="275" r:id="rId6"/>
    <p:sldId id="262" r:id="rId7"/>
    <p:sldId id="284" r:id="rId8"/>
    <p:sldId id="283" r:id="rId9"/>
    <p:sldId id="277" r:id="rId10"/>
    <p:sldId id="263" r:id="rId11"/>
    <p:sldId id="264" r:id="rId12"/>
    <p:sldId id="278" r:id="rId13"/>
    <p:sldId id="265" r:id="rId14"/>
    <p:sldId id="285" r:id="rId15"/>
    <p:sldId id="266" r:id="rId16"/>
    <p:sldId id="273" r:id="rId17"/>
    <p:sldId id="279" r:id="rId18"/>
    <p:sldId id="280" r:id="rId19"/>
    <p:sldId id="281" r:id="rId20"/>
    <p:sldId id="282" r:id="rId21"/>
    <p:sldId id="272" r:id="rId2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680" y="6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4245" y="357504"/>
            <a:ext cx="6707088" cy="85725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ӘЛ-ФАРАБИ АТЫНДАҒЫ ҚАЗАҚ ҰЛТТЫҚ УНИВЕРСИТЕТІ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95736" y="1335219"/>
            <a:ext cx="6480720" cy="18158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Саясаттану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технологиялар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кафедрасы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23728" y="2524636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/>
              <a:t>Саяси</a:t>
            </a:r>
            <a:r>
              <a:rPr lang="ru-RU" sz="2800" b="1" dirty="0"/>
              <a:t> </a:t>
            </a:r>
            <a:r>
              <a:rPr lang="ru-RU" sz="2800" b="1" dirty="0" err="1"/>
              <a:t>коммуникациялар</a:t>
            </a:r>
            <a:endParaRPr lang="ru-RU" sz="28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9752" y="3449546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Абжаппарова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А.А.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Аға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оқытушы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182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123478"/>
            <a:ext cx="6563072" cy="1019473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Д.Истон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Г.Алмондтың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жүйесінің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теориясы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00639" y="1541705"/>
            <a:ext cx="6431802" cy="28904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Д.Истон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жүйені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шешімдер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қабылдау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жүзеге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асыруға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әсер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ететін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әр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түрлі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өзара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байланысты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іс-шаралар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жиынтығы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ретінде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қарастырды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Ол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жүйенің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жұмысын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үш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элементінің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өзара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әрекеттесу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процесі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ретінде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сипаттайды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: «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ену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», «конверсия»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шығу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054486"/>
            <a:ext cx="1709668" cy="1864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45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195486"/>
            <a:ext cx="6635080" cy="857250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1319956"/>
            <a:ext cx="7920880" cy="38027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Кіре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берісте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қоғамның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әр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түрлі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экономикалық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мәдени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басқа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талаптары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азаматтардың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билік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органдарының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әр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түрлі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мәселелер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ынтымақтастығы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қолдауын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білдіреді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Әрі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қарай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элиталық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қауымдастықтардың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осы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талаптарды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белгілі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құндылықтарға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сәйкес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өңдеуі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белгілі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шешімдер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әзірленеді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олар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жүйенің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шығуына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беріледі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онда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олар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әр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түрлі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мемлекеттік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саясат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актілеріне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заңдар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жарлықтар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рәміздер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танысуға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арналған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ішінде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мекен-жайға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айналады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)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қоғамдық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пікір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басқа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субъектілер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басқа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мемлекеттер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т.б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.)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іске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асыру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98" y="94558"/>
            <a:ext cx="1214607" cy="1098947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123728" y="123478"/>
            <a:ext cx="6563072" cy="10194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FontTx/>
              <a:buChar char="-"/>
            </a:pPr>
            <a:r>
              <a:rPr lang="ru-RU" sz="1200" b="1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Д.Истон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Г.Алмондтың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жүйесінің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теориясы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9853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6310" y="303871"/>
            <a:ext cx="6972154" cy="857250"/>
          </a:xfrm>
        </p:spPr>
        <p:txBody>
          <a:bodyPr>
            <a:noAutofit/>
          </a:bodyPr>
          <a:lstStyle/>
          <a:p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Д.Истон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Г.Алмондтың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жүйесінің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теориясы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9712" y="1200150"/>
            <a:ext cx="7056784" cy="37478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Г.Алмондтың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моделінде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жүйе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мүдделердің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көптігін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ескере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отырып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позициялар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белгілі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жағдайларға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жауап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тәсілдерінің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жиынтығы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ретінде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көрінеді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маңыздысы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жүйенің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танымал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наным-сенімдерді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көзқарастарды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дамыту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рәміздер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ұрандарды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құру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функцияларды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тиімді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жүзеге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асыру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жолында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қажетті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заңдылықты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сақтау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нығайту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маневр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жасау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қабілеті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78829"/>
            <a:ext cx="1214607" cy="10989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06" y="1635646"/>
            <a:ext cx="1465404" cy="199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7400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84906"/>
            <a:ext cx="7056784" cy="857250"/>
          </a:xfrm>
        </p:spPr>
        <p:txBody>
          <a:bodyPr>
            <a:noAutofit/>
          </a:bodyPr>
          <a:lstStyle/>
          <a:p>
            <a:pPr marL="0" lvl="1"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Д.Истон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Г.Алмондтың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жүйесінің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теориясы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" sz="2400" b="1" kern="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54159" y="1275606"/>
            <a:ext cx="7317833" cy="381987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Г.Алмонд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жүйе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функцияларының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егжей-тегжейлі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тізімін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анықтады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Оларға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кірудің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төрт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функциясы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кіреді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әлеуметтену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>
              <a:buNone/>
            </a:pP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азаматтарды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қатысуға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тарту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мүдделерін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білдіру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мүдделерді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біріктіру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шығу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үш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функциясы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нормаларды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заңдарды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әзірлеу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>
              <a:buNone/>
            </a:pP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оларды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қолдану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сақталуын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бақылау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marL="0" lvl="0" indent="0">
              <a:buNone/>
            </a:pP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33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95486"/>
            <a:ext cx="7067128" cy="857250"/>
          </a:xfrm>
        </p:spPr>
        <p:txBody>
          <a:bodyPr>
            <a:noAutofit/>
          </a:bodyPr>
          <a:lstStyle/>
          <a:p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коммуникацияны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бұқаралық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коммуникация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нысаны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ретінде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зерттейтін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үш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ғылыми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бағыт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b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052736"/>
            <a:ext cx="8229600" cy="3967286"/>
          </a:xfrm>
        </p:spPr>
        <p:txBody>
          <a:bodyPr>
            <a:noAutofit/>
          </a:bodyPr>
          <a:lstStyle/>
          <a:p>
            <a:pPr algn="just"/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бірінші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бағытқа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соғысқа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дейінгі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теориялар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жатады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бұқаралық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құралдарының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іс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жүзінде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шексіз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ықпал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ету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қоғамдық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пікірге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манипуляция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жасау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мүмкіндігі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algn="just"/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екіншісі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соғыстан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кейінгі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партиялық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қолдау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наным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теориялары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бұқаралық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пен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үгіт-насихаттың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тиімділігінің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аудитория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құрамына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партиялық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сәйкестігіне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тәуелділігін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зерттеу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algn="just"/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үшіншісіне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жақында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қалыптасқан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теориялар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олар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сайлау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науқаны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кезінде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ақпараттық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ықпал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ету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әдістерін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қоғамдық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пікірдің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басымдықтарын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БАҚ пен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партиялардың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стратегияларын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ақпараттық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ортаның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динамикасын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өзгертетін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ақпараттық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ресурстар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технологияларды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0769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4770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389515"/>
            <a:ext cx="6563072" cy="857250"/>
          </a:xfrm>
        </p:spPr>
        <p:txBody>
          <a:bodyPr>
            <a:noAutofit/>
          </a:bodyPr>
          <a:lstStyle/>
          <a:p>
            <a:r>
              <a:rPr lang="ru-RU" sz="2800" b="1" kern="0" dirty="0" err="1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Саяси</a:t>
            </a:r>
            <a:r>
              <a:rPr lang="ru-RU" sz="28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kern="0" dirty="0" err="1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ақпаратты</a:t>
            </a:r>
            <a:r>
              <a:rPr lang="ru-RU" sz="2800" b="1" kern="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беру </a:t>
            </a:r>
            <a:r>
              <a:rPr lang="ru-RU" sz="2800" b="1" kern="0" dirty="0" err="1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формалары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1347614"/>
            <a:ext cx="7139136" cy="33944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ақпаратты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берудің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тәсілі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ауызша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яғни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тілді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қолдана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отырып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сонымен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қатар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маңызды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ақпаратты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жеткізудің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вербалды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емес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құралдары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да бар (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бейнелер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символдар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мимика,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қимылдар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қалыптар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т.б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.).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109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05979"/>
            <a:ext cx="6635080" cy="857250"/>
          </a:xfrm>
        </p:spPr>
        <p:txBody>
          <a:bodyPr>
            <a:noAutofit/>
          </a:bodyPr>
          <a:lstStyle/>
          <a:p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хабарламаларды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нысандары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635645"/>
            <a:ext cx="7715200" cy="29589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тіл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мәтін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баяндама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тіл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стилі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тіл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стилі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8911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4405" y="513531"/>
            <a:ext cx="6635080" cy="857250"/>
          </a:xfrm>
        </p:spPr>
        <p:txBody>
          <a:bodyPr>
            <a:noAutofit/>
          </a:bodyPr>
          <a:lstStyle/>
          <a:p>
            <a:r>
              <a:rPr 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тіл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635646"/>
            <a:ext cx="8229600" cy="339447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Кейбір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ғалымдар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коммуникация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тіл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деп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аталуы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керек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ауызша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тілдің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ерекше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нұсқасында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жүреді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деп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санайды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әрине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арнайы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ұлттық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тіл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емес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ұлттық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қазақ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орыс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ағылшын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басқа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тілдің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саясатқа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негізделген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нұсқасы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Әңгіме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сөйлеудің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коммуникацияның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ерекшеліктері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туралы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1140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205979"/>
            <a:ext cx="6851104" cy="857250"/>
          </a:xfrm>
        </p:spPr>
        <p:txBody>
          <a:bodyPr/>
          <a:lstStyle/>
          <a:p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текст.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707654"/>
            <a:ext cx="8229600" cy="32504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мәтін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әр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түрлі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жанрларға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жатуы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мүмкін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ол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ауызша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митингідегі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парламенттік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талқылаудағы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сөз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партияның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съезіндегі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баяндама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лидердің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теледидарлық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сұхбаты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т.б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.)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жазбаша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түрде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(газет,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басылым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партияның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бағдарламалық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мақаласында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редакторлық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талдамалық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мақалада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болуы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мүмкін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 .).</a:t>
            </a:r>
          </a:p>
          <a:p>
            <a:pPr marL="0" indent="0">
              <a:buNone/>
            </a:pP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Мәтін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партиялардың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қоғамдық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ұйымдардың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мемлекеттік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органдардың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қоғамдық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мемлекет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көшбасшылары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белсенділерінің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қызметін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көрсетеді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Мәтіннің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сипатының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мақсатты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белгісі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белгілі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идеяларды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алға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жылжыту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жағдайға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әсер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етудегі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мақсаты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457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513531"/>
            <a:ext cx="6635080" cy="857250"/>
          </a:xfrm>
        </p:spPr>
        <p:txBody>
          <a:bodyPr/>
          <a:lstStyle/>
          <a:p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сөйлеу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563638"/>
            <a:ext cx="8229600" cy="339447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сөйлеудің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ерекшелігі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мазмұны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проблемаларымен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биліктің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мемлекеттер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арасында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мемлекетте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құрылымдарында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бөлінуі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функцияларымен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әлемнің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тыңдаушысының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картинасына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әсері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эмоционалды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әсері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аудиторияны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белгілі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әрекеттерді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жасауға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көндіру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идеологияның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болуымен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анықталады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коммуникацияда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сөйлеу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әрекетінің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субъектісі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мен адресаты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көптеген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жағдайларда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адам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тұлға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ретінде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емес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белгілі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ұйымның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билік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құрылымының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өкілі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ретіндегі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адам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148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51720" y="1653648"/>
            <a:ext cx="6624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/>
              <a:t>Саяси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коммуникациялар</a:t>
            </a:r>
            <a:endParaRPr lang="ru-RU" sz="32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75656" y="2767404"/>
            <a:ext cx="720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3200" b="1" dirty="0" err="1" smtClean="0">
                <a:solidFill>
                  <a:srgbClr val="0070C0"/>
                </a:solidFill>
                <a:latin typeface="Arial" panose="020B0604020202020204" pitchFamily="34" charset="0"/>
              </a:rPr>
              <a:t>Дәріс</a:t>
            </a:r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2</a:t>
            </a: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sz="3200" dirty="0" err="1"/>
              <a:t>Саяси</a:t>
            </a:r>
            <a:r>
              <a:rPr lang="ru-RU" sz="3200" dirty="0"/>
              <a:t> коммуникация </a:t>
            </a:r>
            <a:r>
              <a:rPr lang="ru-RU" sz="3200" dirty="0" err="1"/>
              <a:t>теориялары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34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4072" y="450936"/>
            <a:ext cx="6552728" cy="982439"/>
          </a:xfrm>
        </p:spPr>
        <p:txBody>
          <a:bodyPr>
            <a:noAutofit/>
          </a:bodyPr>
          <a:lstStyle/>
          <a:p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тіл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стилі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35646"/>
            <a:ext cx="822960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тіл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стилі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тіл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стилі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-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белгілі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саясаткерге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белгілі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партияға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ұйымға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тән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ұлттық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тілді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қолданудың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сөйлеу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ерекшеліктері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384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267494"/>
            <a:ext cx="6563072" cy="936103"/>
          </a:xfrm>
        </p:spPr>
        <p:txBody>
          <a:bodyPr>
            <a:normAutofit fontScale="90000"/>
          </a:bodyPr>
          <a:lstStyle/>
          <a:p>
            <a:pPr lvl="0"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Использованная литература</a:t>
            </a:r>
            <a:r>
              <a:rPr lang="en-US" sz="27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: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en-US" sz="1800" dirty="0"/>
              <a:t>1. </a:t>
            </a:r>
            <a:r>
              <a:rPr lang="en-US" sz="1800" dirty="0" err="1"/>
              <a:t>Aalberg</a:t>
            </a:r>
            <a:r>
              <a:rPr lang="en-US" sz="1800" dirty="0"/>
              <a:t> T. Populist Political Communication in Europe. </a:t>
            </a:r>
            <a:r>
              <a:rPr lang="ru-RU" sz="1800" dirty="0" err="1"/>
              <a:t>Routledge</a:t>
            </a:r>
            <a:r>
              <a:rPr lang="ru-RU" sz="1800" dirty="0"/>
              <a:t>, 2016. — 412 p.</a:t>
            </a:r>
            <a:br>
              <a:rPr lang="ru-RU" sz="1800" dirty="0"/>
            </a:br>
            <a:r>
              <a:rPr lang="ru-RU" sz="1800" dirty="0"/>
              <a:t>2. Политическая коммуникация. Теория, образование, опыт : учеб. пос. : в 2 ч. Ч. 1 : Исследование и преподавание политической коммуникации / З. Ф.  </a:t>
            </a:r>
            <a:r>
              <a:rPr lang="ru-RU" sz="1800" dirty="0" err="1"/>
              <a:t>Хубецова</a:t>
            </a:r>
            <a:r>
              <a:rPr lang="ru-RU" sz="1800" dirty="0"/>
              <a:t> ; науч. ред. С. Г. Корконосенко. — М. : ООО «Смелый дизайнер»,  2017. — 142 с.</a:t>
            </a:r>
            <a:br>
              <a:rPr lang="ru-RU" sz="1800" dirty="0"/>
            </a:br>
            <a:r>
              <a:rPr lang="ru-RU" sz="1800" dirty="0"/>
              <a:t>3. Алексеенко А., </a:t>
            </a:r>
            <a:r>
              <a:rPr lang="ru-RU" sz="1800" dirty="0" err="1"/>
              <a:t>Жусупова</a:t>
            </a:r>
            <a:r>
              <a:rPr lang="ru-RU" sz="1800" dirty="0"/>
              <a:t> А., </a:t>
            </a:r>
            <a:r>
              <a:rPr lang="ru-RU" sz="1800" dirty="0" err="1"/>
              <a:t>Илеуова</a:t>
            </a:r>
            <a:r>
              <a:rPr lang="ru-RU" sz="1800" dirty="0"/>
              <a:t> Г. и др. Социальный портрет современного </a:t>
            </a:r>
            <a:r>
              <a:rPr lang="ru-RU" sz="1800" dirty="0" err="1"/>
              <a:t>казахстанкского</a:t>
            </a:r>
            <a:r>
              <a:rPr lang="ru-RU" sz="1800" dirty="0"/>
              <a:t> общества.- А.: ИМЭП при Фонде Первого Президента, 2015 г. </a:t>
            </a:r>
            <a:br>
              <a:rPr lang="ru-RU" sz="1800" dirty="0"/>
            </a:br>
            <a:r>
              <a:rPr lang="ru-RU" sz="1800" dirty="0"/>
              <a:t>4. </a:t>
            </a:r>
            <a:r>
              <a:rPr lang="en-US" sz="1800" dirty="0" err="1"/>
              <a:t>Drezner</a:t>
            </a:r>
            <a:r>
              <a:rPr lang="ru-RU" sz="1800" dirty="0"/>
              <a:t>, </a:t>
            </a:r>
            <a:r>
              <a:rPr lang="en-US" sz="1800" dirty="0"/>
              <a:t>Daniel and </a:t>
            </a:r>
            <a:r>
              <a:rPr lang="en-US" sz="1800" dirty="0" err="1"/>
              <a:t>Henr</a:t>
            </a:r>
            <a:r>
              <a:rPr lang="en-US" sz="1800" dirty="0"/>
              <a:t> y Farrell</a:t>
            </a:r>
            <a:r>
              <a:rPr lang="ru-RU" sz="1800" dirty="0"/>
              <a:t>. </a:t>
            </a:r>
            <a:r>
              <a:rPr lang="en-US" sz="1800" dirty="0"/>
              <a:t>“The Power an d Politics of Blogs.” In Proceedings of the Annual Meeting of the American Political Science Association, 2014.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5. Анохина Н.В., </a:t>
            </a:r>
            <a:r>
              <a:rPr lang="ru-RU" sz="1800" dirty="0" err="1"/>
              <a:t>Малаканова</a:t>
            </a:r>
            <a:r>
              <a:rPr lang="ru-RU" sz="1800" dirty="0"/>
              <a:t> О.А. Политическая коммуникация // Политический процесс: основные аспекты и способы анализа / под ред. Е.Ю. Мелешкиной. М: "Инфра-М", 2017. 302 с.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3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Дәріс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жоспары</a:t>
            </a:r>
            <a:r>
              <a:rPr lang="" sz="2400" b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1200151"/>
            <a:ext cx="6563072" cy="3394472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Дойчтың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жүйесінің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теориясы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Tx/>
              <a:buChar char="-"/>
            </a:pP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Д.Истон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Г.Алмондтың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жүйесінің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теориясы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Tx/>
              <a:buChar char="-"/>
            </a:pP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Ақпаратты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әдістері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ерекшелігі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10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x-none" sz="2400" b="1" dirty="0" err="1">
                <a:latin typeface="Arial" pitchFamily="34" charset="0"/>
                <a:cs typeface="Arial" pitchFamily="34" charset="0"/>
              </a:rPr>
              <a:t>Зерттеу</a:t>
            </a:r>
            <a:r>
              <a:rPr lang="ru-RU" altLang="x-none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x-none" sz="2400" b="1" dirty="0" err="1" smtClean="0">
                <a:latin typeface="Arial" pitchFamily="34" charset="0"/>
                <a:cs typeface="Arial" pitchFamily="34" charset="0"/>
              </a:rPr>
              <a:t>мақсаты</a:t>
            </a:r>
            <a:r>
              <a:rPr lang="ru-RU" altLang="x-none" sz="2400" b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672" y="1200151"/>
            <a:ext cx="7067128" cy="33944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зерттеу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:</a:t>
            </a:r>
          </a:p>
          <a:p>
            <a:pPr marL="0" lvl="0" indent="0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саяси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коммуникацияның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негізгі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теориялары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0" lvl="0" indent="0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саяси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коммуникацияның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негізгі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бағыттары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0" lvl="0" indent="0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саяси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коммуникацияның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формалары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120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355507"/>
            <a:ext cx="6779096" cy="857250"/>
          </a:xfrm>
        </p:spPr>
        <p:txBody>
          <a:bodyPr>
            <a:noAutofit/>
          </a:bodyPr>
          <a:lstStyle/>
          <a:p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коммуникацияның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жалпы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теориялары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419622"/>
            <a:ext cx="822960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Жалпы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коммуникация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теориясының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негізін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қалаушылар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екі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американдық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ғылыми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мектептің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өкілдері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болды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әлеуметтік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жүйелерді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талдаудағы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кибернетикалық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тенденцияны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қолдайтындар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(К.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Дойч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басқалар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marL="0" indent="0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құрылым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өкілдері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саясатты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зерттеуге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арналған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функционалдық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тәсіл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Г.Алмонд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басқалар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120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457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33408"/>
            <a:ext cx="6912768" cy="857250"/>
          </a:xfrm>
        </p:spPr>
        <p:txBody>
          <a:bodyPr>
            <a:noAutofit/>
          </a:bodyPr>
          <a:lstStyle/>
          <a:p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Дойчтың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жүйесінің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теориясы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67744" y="942156"/>
            <a:ext cx="6696744" cy="374786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Саясат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менеджмент -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мақсатқа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жету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адамның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күш-жігерін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үйлестіру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процесі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процестің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механизмі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шешім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  <p:pic>
        <p:nvPicPr>
          <p:cNvPr id="5" name="Picture 2" descr="Karl Wolfgang Deutsc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968" y="1851670"/>
            <a:ext cx="1905000" cy="240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721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05979"/>
            <a:ext cx="6707088" cy="857250"/>
          </a:xfrm>
        </p:spPr>
        <p:txBody>
          <a:bodyPr>
            <a:noAutofit/>
          </a:bodyPr>
          <a:lstStyle/>
          <a:p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Дойчтың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жүйесінің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теориясы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678334"/>
            <a:ext cx="8229600" cy="339447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Мемлекеттік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басқару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субъектісі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мемлекеттік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жүйе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қоғамдық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орта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арасындағы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ақпараттық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ағындар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коммуникациялық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өзара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әрекеттерді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бақылайды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реттейді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сол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жүйені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жұмылдырады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Мемлекеттік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басқару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саясат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теорияға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коммуникацияға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кибернетикаға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негізделген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әдісті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қолданады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731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05979"/>
            <a:ext cx="6707088" cy="857250"/>
          </a:xfrm>
        </p:spPr>
        <p:txBody>
          <a:bodyPr>
            <a:normAutofit fontScale="90000"/>
          </a:bodyPr>
          <a:lstStyle/>
          <a:p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Дойчтың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жүйесінің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теориясы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635646"/>
            <a:ext cx="8229600" cy="33944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Дойчтың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пікірінше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ішкі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сыртқы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көздерден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хабарламалар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жүйеге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еніп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шешімдер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пайда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Дойч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жүйенің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міндеті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деп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қоғамнан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жауап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алуды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биліктің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шешіміне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бағынуға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дайын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деп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атады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Ол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шешім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қабылдаушылардан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беруді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бұқаралық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құралдарының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қызметін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зерттеу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адамдардың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көзқарасы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қабылдауы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қалай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қалыптасатынын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анықтауға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тырысты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0626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195486"/>
            <a:ext cx="7200800" cy="857250"/>
          </a:xfrm>
        </p:spPr>
        <p:txBody>
          <a:bodyPr>
            <a:noAutofit/>
          </a:bodyPr>
          <a:lstStyle/>
          <a:p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К.Дойчтың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пікірінше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коммуникацияның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үш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түрі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бар: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491630"/>
            <a:ext cx="7941568" cy="3394472"/>
          </a:xfrm>
        </p:spPr>
        <p:txBody>
          <a:bodyPr>
            <a:noAutofit/>
          </a:bodyPr>
          <a:lstStyle/>
          <a:p>
            <a:pPr marL="514350" indent="-514350">
              <a:buAutoNum type="arabicParenR"/>
            </a:pP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бейресми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коммуникация (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бетпе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-бет);</a:t>
            </a:r>
          </a:p>
          <a:p>
            <a:pPr marL="514350" indent="-514350">
              <a:buAutoNum type="arabicParenR"/>
            </a:pP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ұйымдармен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билікпен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партиялар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қысым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жасаушылар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тобы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т.б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жүзеге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асырылған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кезде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514350" indent="-514350">
              <a:buAutoNum type="arabicParenR"/>
            </a:pP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постиндустриалды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қоғамдағы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рөлі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үнемі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өсіп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отыратын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бұқаралық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құралдары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баспа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электронды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7796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4731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</TotalTime>
  <Words>924</Words>
  <Application>Microsoft Office PowerPoint</Application>
  <PresentationFormat>Экран (16:9)</PresentationFormat>
  <Paragraphs>75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4" baseType="lpstr">
      <vt:lpstr>Arial</vt:lpstr>
      <vt:lpstr>Calibri</vt:lpstr>
      <vt:lpstr>Тема Office</vt:lpstr>
      <vt:lpstr>ӘЛ-ФАРАБИ АТЫНДАҒЫ ҚАЗАҚ ҰЛТТЫҚ УНИВЕРСИТЕТІ</vt:lpstr>
      <vt:lpstr>Презентация PowerPoint</vt:lpstr>
      <vt:lpstr>Дәріс жоспары:</vt:lpstr>
      <vt:lpstr>Зерттеу мақсаты:</vt:lpstr>
      <vt:lpstr>Саяси коммуникацияның жалпы теориялары.</vt:lpstr>
      <vt:lpstr>Дойчтың саяси жүйесінің теориясы</vt:lpstr>
      <vt:lpstr>Дойчтың саяси жүйесінің теориясы</vt:lpstr>
      <vt:lpstr>Дойчтың саяси жүйесінің теориясы</vt:lpstr>
      <vt:lpstr>К.Дойчтың пікірінше, саяси коммуникацияның негізгі үш түрі бар:</vt:lpstr>
      <vt:lpstr> Д.Истон мен Г.Алмондтың саяси жүйесінің теориясы.</vt:lpstr>
      <vt:lpstr> </vt:lpstr>
      <vt:lpstr>Д.Истон мен Г.Алмондтың саяси жүйесінің теориясы.</vt:lpstr>
      <vt:lpstr> Д.Истон мен Г.Алмондтың саяси жүйесінің теориясы.</vt:lpstr>
      <vt:lpstr>Саяси коммуникацияны бұқаралық коммуникация нысаны ретінде зерттейтін үш негізгі ғылыми бағыт: </vt:lpstr>
      <vt:lpstr>Саяси ақпаратты беру формалары</vt:lpstr>
      <vt:lpstr>Саяси хабарламаларды беру нысандары: </vt:lpstr>
      <vt:lpstr>Саяси тіл.</vt:lpstr>
      <vt:lpstr>Саяси текст. </vt:lpstr>
      <vt:lpstr>Саяси сөйлеу. </vt:lpstr>
      <vt:lpstr>Саяси тіл стилі</vt:lpstr>
      <vt:lpstr>      Использованная литература :  1. Aalberg T. Populist Political Communication in Europe. Routledge, 2016. — 412 p. 2. Политическая коммуникация. Теория, образование, опыт : учеб. пос. : в 2 ч. Ч. 1 : Исследование и преподавание политической коммуникации / З. Ф.  Хубецова ; науч. ред. С. Г. Корконосенко. — М. : ООО «Смелый дизайнер»,  2017. — 142 с. 3. Алексеенко А., Жусупова А., Илеуова Г. и др. Социальный портрет современного казахстанкского общества.- А.: ИМЭП при Фонде Первого Президента, 2015 г.  4. Drezner, Daniel and Henr y Farrell. “The Power an d Politics of Blogs.” In Proceedings of the Annual Meeting of the American Political Science Association, 2014. 5. Анохина Н.В., Малаканова О.А. Политическая коммуникация // Политический процесс: основные аспекты и способы анализа / под ред. Е.Ю. Мелешкиной. М: "Инфра-М", 2017. 302 с.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</dc:creator>
  <cp:lastModifiedBy>aigul.abzhapparova@gmail.com</cp:lastModifiedBy>
  <cp:revision>56</cp:revision>
  <dcterms:created xsi:type="dcterms:W3CDTF">2019-11-06T03:32:13Z</dcterms:created>
  <dcterms:modified xsi:type="dcterms:W3CDTF">2020-09-23T07:33:30Z</dcterms:modified>
</cp:coreProperties>
</file>